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59" r:id="rId5"/>
    <p:sldId id="269" r:id="rId6"/>
    <p:sldId id="273" r:id="rId7"/>
    <p:sldId id="274" r:id="rId8"/>
    <p:sldId id="263" r:id="rId9"/>
    <p:sldId id="264" r:id="rId10"/>
    <p:sldId id="266" r:id="rId11"/>
    <p:sldId id="265" r:id="rId12"/>
    <p:sldId id="267" r:id="rId13"/>
    <p:sldId id="262" r:id="rId14"/>
    <p:sldId id="260" r:id="rId15"/>
    <p:sldId id="268" r:id="rId16"/>
    <p:sldId id="261" r:id="rId17"/>
    <p:sldId id="275" r:id="rId18"/>
    <p:sldId id="270" r:id="rId19"/>
    <p:sldId id="272"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Objects="1">
      <p:cViewPr varScale="1">
        <p:scale>
          <a:sx n="110" d="100"/>
          <a:sy n="110" d="100"/>
        </p:scale>
        <p:origin x="624" y="10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453CD4-943C-4A91-B974-C4232701EE1A}" type="datetimeFigureOut">
              <a:rPr lang="de-DE" smtClean="0"/>
              <a:t>11.12.2015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Textmasterformat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03F48-55A2-40EF-80BE-831BB2C39E5D}" type="slidenum">
              <a:rPr lang="de-DE" smtClean="0"/>
              <a:t>‹Nr.›</a:t>
            </a:fld>
            <a:endParaRPr lang="de-DE"/>
          </a:p>
        </p:txBody>
      </p:sp>
    </p:spTree>
    <p:extLst>
      <p:ext uri="{BB962C8B-B14F-4D97-AF65-F5344CB8AC3E}">
        <p14:creationId xmlns:p14="http://schemas.microsoft.com/office/powerpoint/2010/main" val="3331178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B6303F48-55A2-40EF-80BE-831BB2C39E5D}" type="slidenum">
              <a:rPr lang="de-DE" smtClean="0"/>
              <a:t>12</a:t>
            </a:fld>
            <a:endParaRPr lang="de-DE"/>
          </a:p>
        </p:txBody>
      </p:sp>
    </p:spTree>
    <p:extLst>
      <p:ext uri="{BB962C8B-B14F-4D97-AF65-F5344CB8AC3E}">
        <p14:creationId xmlns:p14="http://schemas.microsoft.com/office/powerpoint/2010/main" val="498586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764DE79-268F-4C1A-8933-263129D2AF90}" type="datetimeFigureOut">
              <a:rPr lang="en-US" smtClean="0"/>
              <a:t>12/11/2015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2447475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64DE79-268F-4C1A-8933-263129D2AF90}" type="datetimeFigureOut">
              <a:rPr lang="en-US" smtClean="0"/>
              <a:t>12/11/2015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4073667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64DE79-268F-4C1A-8933-263129D2AF90}" type="datetimeFigureOut">
              <a:rPr lang="en-US" smtClean="0"/>
              <a:t>12/11/2015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1931305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64DE79-268F-4C1A-8933-263129D2AF90}" type="datetimeFigureOut">
              <a:rPr lang="en-US" smtClean="0"/>
              <a:t>12/11/2015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3750866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12/11/2015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8211255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764DE79-268F-4C1A-8933-263129D2AF90}" type="datetimeFigureOut">
              <a:rPr lang="en-US" smtClean="0"/>
              <a:t>12/11/2015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1895167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764DE79-268F-4C1A-8933-263129D2AF90}" type="datetimeFigureOut">
              <a:rPr lang="en-US" smtClean="0"/>
              <a:t>12/11/2015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880514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764DE79-268F-4C1A-8933-263129D2AF90}" type="datetimeFigureOut">
              <a:rPr lang="en-US" smtClean="0"/>
              <a:t>12/11/2015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3205484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12/11/2015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232112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12/11/2015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4167681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12/11/2015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‹Nr.›</a:t>
            </a:fld>
            <a:endParaRPr lang="en-US"/>
          </a:p>
        </p:txBody>
      </p:sp>
    </p:spTree>
    <p:extLst>
      <p:ext uri="{BB962C8B-B14F-4D97-AF65-F5344CB8AC3E}">
        <p14:creationId xmlns:p14="http://schemas.microsoft.com/office/powerpoint/2010/main" val="3453901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smtClean="0"/>
              <a:t>12/11/2015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smtClean="0"/>
              <a:t>‹Nr.›</a:t>
            </a:fld>
            <a:endParaRPr lang="en-US"/>
          </a:p>
        </p:txBody>
      </p:sp>
    </p:spTree>
    <p:extLst>
      <p:ext uri="{BB962C8B-B14F-4D97-AF65-F5344CB8AC3E}">
        <p14:creationId xmlns:p14="http://schemas.microsoft.com/office/powerpoint/2010/main" val="17120598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youtube.com/watch?v=23FGKf11sZY&amp;feature=youtu.be" TargetMode="External"/><Relationship Id="rId2" Type="http://schemas.openxmlformats.org/officeDocument/2006/relationships/hyperlink" Target="http://www.blenderguru.com/tutorials/make-realistic-outdoor-lighting-cycles/" TargetMode="External"/><Relationship Id="rId1" Type="http://schemas.openxmlformats.org/officeDocument/2006/relationships/slideLayout" Target="../slideLayouts/slideLayout2.xml"/><Relationship Id="rId5" Type="http://schemas.openxmlformats.org/officeDocument/2006/relationships/hyperlink" Target="http://www.textures.com/" TargetMode="External"/><Relationship Id="rId4" Type="http://schemas.openxmlformats.org/officeDocument/2006/relationships/hyperlink" Target="https://www.youtube.com/watch?v=-6II3p7fxo8" TargetMode="External"/></Relationships>
</file>

<file path=ppt/slides/_rels/slide19.xml.rels><?xml version="1.0" encoding="UTF-8" standalone="yes"?>
<Relationships xmlns="http://schemas.openxmlformats.org/package/2006/relationships"><Relationship Id="rId2" Type="http://schemas.openxmlformats.org/officeDocument/2006/relationships/hyperlink" Target="http://www.blenderguru.com/tutorials/make-fire-cycle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drive.google.com/file/d/0BziHCOj_HLWdM19uU19UdVQ4dW8/view?usp=sharin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Dawn of Doom</a:t>
            </a:r>
            <a:endParaRPr lang="en-GB" dirty="0"/>
          </a:p>
        </p:txBody>
      </p:sp>
      <p:sp>
        <p:nvSpPr>
          <p:cNvPr id="3" name="Subtitle 2"/>
          <p:cNvSpPr>
            <a:spLocks noGrp="1"/>
          </p:cNvSpPr>
          <p:nvPr>
            <p:ph type="subTitle" idx="1"/>
          </p:nvPr>
        </p:nvSpPr>
        <p:spPr/>
        <p:txBody>
          <a:bodyPr/>
          <a:lstStyle/>
          <a:p>
            <a:r>
              <a:rPr lang="en-US" dirty="0" smtClean="0"/>
              <a:t>Project Nr. 6</a:t>
            </a:r>
          </a:p>
          <a:p>
            <a:r>
              <a:rPr lang="en-US" dirty="0" smtClean="0"/>
              <a:t>Timo Weber</a:t>
            </a:r>
          </a:p>
          <a:p>
            <a:r>
              <a:rPr lang="en-US" dirty="0" smtClean="0"/>
              <a:t>Mathias </a:t>
            </a:r>
            <a:r>
              <a:rPr lang="en-US" dirty="0" err="1" smtClean="0"/>
              <a:t>Glab</a:t>
            </a:r>
            <a:endParaRPr lang="en-US" dirty="0" smtClean="0"/>
          </a:p>
        </p:txBody>
      </p:sp>
    </p:spTree>
    <p:extLst>
      <p:ext uri="{BB962C8B-B14F-4D97-AF65-F5344CB8AC3E}">
        <p14:creationId xmlns:p14="http://schemas.microsoft.com/office/powerpoint/2010/main" val="11322591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1828800"/>
            <a:ext cx="8263467" cy="4648200"/>
          </a:xfrm>
          <a:prstGeom prst="rect">
            <a:avLst/>
          </a:prstGeom>
        </p:spPr>
      </p:pic>
      <p:sp>
        <p:nvSpPr>
          <p:cNvPr id="3" name="Textfeld 2"/>
          <p:cNvSpPr txBox="1"/>
          <p:nvPr/>
        </p:nvSpPr>
        <p:spPr>
          <a:xfrm>
            <a:off x="1676400" y="381000"/>
            <a:ext cx="8339667" cy="1200329"/>
          </a:xfrm>
          <a:prstGeom prst="rect">
            <a:avLst/>
          </a:prstGeom>
          <a:noFill/>
        </p:spPr>
        <p:txBody>
          <a:bodyPr wrap="square" rtlCol="0">
            <a:spAutoFit/>
          </a:bodyPr>
          <a:lstStyle/>
          <a:p>
            <a:r>
              <a:rPr lang="de-DE" dirty="0" smtClean="0"/>
              <a:t>Hier sieht man das finale Zimmer, dass in der Szene auch eingebaut wurde. Hier kam noch hinzu, dass wir Fenster hatten mit einem Glass </a:t>
            </a:r>
            <a:r>
              <a:rPr lang="de-DE" dirty="0" err="1" smtClean="0"/>
              <a:t>Shader</a:t>
            </a:r>
            <a:r>
              <a:rPr lang="de-DE" dirty="0" smtClean="0"/>
              <a:t>. Dieser wurde erweitert damit mehr Licht rein kommt und eine Emission Plane wurde eingefügt um eine Grundhelligkeit zu erhalten.</a:t>
            </a:r>
            <a:endParaRPr lang="de-DE" dirty="0"/>
          </a:p>
        </p:txBody>
      </p:sp>
    </p:spTree>
    <p:extLst>
      <p:ext uri="{BB962C8B-B14F-4D97-AF65-F5344CB8AC3E}">
        <p14:creationId xmlns:p14="http://schemas.microsoft.com/office/powerpoint/2010/main" val="25721010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1" y="152400"/>
            <a:ext cx="5562599" cy="3128962"/>
          </a:xfrm>
          <a:prstGeom prst="rect">
            <a:avLst/>
          </a:prstGeom>
        </p:spPr>
      </p:pic>
      <p:sp>
        <p:nvSpPr>
          <p:cNvPr id="3" name="Textfeld 2"/>
          <p:cNvSpPr txBox="1"/>
          <p:nvPr/>
        </p:nvSpPr>
        <p:spPr>
          <a:xfrm>
            <a:off x="6400800" y="152400"/>
            <a:ext cx="5562600" cy="1200329"/>
          </a:xfrm>
          <a:prstGeom prst="rect">
            <a:avLst/>
          </a:prstGeom>
          <a:noFill/>
        </p:spPr>
        <p:txBody>
          <a:bodyPr wrap="square" rtlCol="0">
            <a:spAutoFit/>
          </a:bodyPr>
          <a:lstStyle/>
          <a:p>
            <a:r>
              <a:rPr lang="de-DE" dirty="0" smtClean="0">
                <a:sym typeface="Wingdings" panose="05000000000000000000" pitchFamily="2" charset="2"/>
              </a:rPr>
              <a:t> Unsere Szene in einem sehr frühen Stadium, mit den Core Objekten. Die Szene sieht viel zu leer aus und es müssen einige Objekt hinzu kommen. Außerdem ist die Standard Sky </a:t>
            </a:r>
            <a:r>
              <a:rPr lang="de-DE" dirty="0" err="1" smtClean="0">
                <a:sym typeface="Wingdings" panose="05000000000000000000" pitchFamily="2" charset="2"/>
              </a:rPr>
              <a:t>Texture</a:t>
            </a:r>
            <a:r>
              <a:rPr lang="de-DE" dirty="0" smtClean="0">
                <a:sym typeface="Wingdings" panose="05000000000000000000" pitchFamily="2" charset="2"/>
              </a:rPr>
              <a:t> nicht zufrieden stellend.</a:t>
            </a:r>
            <a:endParaRPr lang="de-DE" dirty="0"/>
          </a:p>
        </p:txBody>
      </p:sp>
      <p:pic>
        <p:nvPicPr>
          <p:cNvPr id="4" name="Grafik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5000" y="3162300"/>
            <a:ext cx="6324600" cy="3557588"/>
          </a:xfrm>
          <a:prstGeom prst="rect">
            <a:avLst/>
          </a:prstGeom>
        </p:spPr>
      </p:pic>
      <p:sp>
        <p:nvSpPr>
          <p:cNvPr id="5" name="Textfeld 4"/>
          <p:cNvSpPr txBox="1"/>
          <p:nvPr/>
        </p:nvSpPr>
        <p:spPr>
          <a:xfrm>
            <a:off x="228600" y="4572000"/>
            <a:ext cx="5410199" cy="2031325"/>
          </a:xfrm>
          <a:prstGeom prst="rect">
            <a:avLst/>
          </a:prstGeom>
          <a:noFill/>
        </p:spPr>
        <p:txBody>
          <a:bodyPr wrap="square" rtlCol="0">
            <a:spAutoFit/>
          </a:bodyPr>
          <a:lstStyle/>
          <a:p>
            <a:r>
              <a:rPr lang="de-DE" dirty="0" smtClean="0"/>
              <a:t>Diese Szene ist schon um einiges weiter. Es sind weitere Objekte da. Außerdem sieht man hier den ersten Versuch mit einer </a:t>
            </a:r>
            <a:r>
              <a:rPr lang="de-DE" dirty="0" err="1" smtClean="0"/>
              <a:t>HDRi</a:t>
            </a:r>
            <a:r>
              <a:rPr lang="de-DE" dirty="0" smtClean="0"/>
              <a:t> Textur als World Textur. Diese sind sehr schwer zu finden, wenn man nicht das Geld für eine Gute hat. Trotzdem waren wir damit nicht zufrieden da diese Textur viel zu orange ist. Die Richtung passt aber schon.                                                                </a:t>
            </a:r>
            <a:r>
              <a:rPr lang="de-DE" dirty="0" smtClean="0">
                <a:sym typeface="Wingdings" panose="05000000000000000000" pitchFamily="2" charset="2"/>
              </a:rPr>
              <a:t></a:t>
            </a:r>
            <a:endParaRPr lang="de-DE" dirty="0"/>
          </a:p>
        </p:txBody>
      </p:sp>
    </p:spTree>
    <p:extLst>
      <p:ext uri="{BB962C8B-B14F-4D97-AF65-F5344CB8AC3E}">
        <p14:creationId xmlns:p14="http://schemas.microsoft.com/office/powerpoint/2010/main" val="6265829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1600200"/>
            <a:ext cx="9067800" cy="5100638"/>
          </a:xfrm>
          <a:prstGeom prst="rect">
            <a:avLst/>
          </a:prstGeom>
        </p:spPr>
      </p:pic>
      <p:sp>
        <p:nvSpPr>
          <p:cNvPr id="4" name="Textfeld 3"/>
          <p:cNvSpPr txBox="1"/>
          <p:nvPr/>
        </p:nvSpPr>
        <p:spPr>
          <a:xfrm>
            <a:off x="1524000" y="228600"/>
            <a:ext cx="9067800" cy="1200329"/>
          </a:xfrm>
          <a:prstGeom prst="rect">
            <a:avLst/>
          </a:prstGeom>
          <a:noFill/>
        </p:spPr>
        <p:txBody>
          <a:bodyPr wrap="square" rtlCol="0">
            <a:spAutoFit/>
          </a:bodyPr>
          <a:lstStyle/>
          <a:p>
            <a:r>
              <a:rPr lang="de-DE" dirty="0" smtClean="0"/>
              <a:t>Hier ist der finale </a:t>
            </a:r>
            <a:r>
              <a:rPr lang="de-DE" dirty="0" err="1" smtClean="0"/>
              <a:t>Außenshot</a:t>
            </a:r>
            <a:r>
              <a:rPr lang="de-DE" dirty="0" smtClean="0"/>
              <a:t> zu sehen. Es ist eine gute Lichtstimmung zu sehen und die Szene selbst sieht gut gefüllt aus und vermittelt einen apokalyptischen Eindruck. Die World Textur wurde mithilfe eines Add </a:t>
            </a:r>
            <a:r>
              <a:rPr lang="de-DE" dirty="0" err="1" smtClean="0"/>
              <a:t>Ons</a:t>
            </a:r>
            <a:r>
              <a:rPr lang="de-DE" dirty="0" smtClean="0"/>
              <a:t> dargestellt und hat durch die rötliche Farbe einen eher abendlichen Eindruck, was auch unser Ziel war.</a:t>
            </a:r>
            <a:endParaRPr lang="de-DE" dirty="0"/>
          </a:p>
        </p:txBody>
      </p:sp>
    </p:spTree>
    <p:extLst>
      <p:ext uri="{BB962C8B-B14F-4D97-AF65-F5344CB8AC3E}">
        <p14:creationId xmlns:p14="http://schemas.microsoft.com/office/powerpoint/2010/main" val="14460162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Unsere Ü-Ei Figuren</a:t>
            </a:r>
            <a:endParaRPr lang="de-DE" dirty="0"/>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0" y="1723345"/>
            <a:ext cx="8820855" cy="4961732"/>
          </a:xfrm>
        </p:spPr>
      </p:pic>
    </p:spTree>
    <p:extLst>
      <p:ext uri="{BB962C8B-B14F-4D97-AF65-F5344CB8AC3E}">
        <p14:creationId xmlns:p14="http://schemas.microsoft.com/office/powerpoint/2010/main" val="16601973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smtClean="0"/>
              <a:t>Zeitplanung</a:t>
            </a:r>
            <a:endParaRPr lang="en-GB" dirty="0"/>
          </a:p>
        </p:txBody>
      </p:sp>
      <p:sp>
        <p:nvSpPr>
          <p:cNvPr id="3" name="Content Placeholder 2"/>
          <p:cNvSpPr>
            <a:spLocks noGrp="1"/>
          </p:cNvSpPr>
          <p:nvPr>
            <p:ph idx="1"/>
          </p:nvPr>
        </p:nvSpPr>
        <p:spPr/>
        <p:txBody>
          <a:bodyPr/>
          <a:lstStyle/>
          <a:p>
            <a:r>
              <a:rPr lang="de-DE" dirty="0" smtClean="0"/>
              <a:t>Zu Beginn haben wir die Zeit relativ gut geplant und haben erwartet, dass wir nicht unter Zeitdruck kommen.</a:t>
            </a:r>
          </a:p>
          <a:p>
            <a:r>
              <a:rPr lang="de-DE" dirty="0" smtClean="0"/>
              <a:t>Zum Ende hin wurde es doch sehr knapp, da wir bei vielen Sachen nachbessern mussten, weil das Licht zu dunkel war und Modelle mussten erstellt werden um die Szene voller zu machen.</a:t>
            </a:r>
          </a:p>
          <a:p>
            <a:r>
              <a:rPr lang="de-DE" dirty="0" smtClean="0"/>
              <a:t>Der Smoke war auch eine große Herausforderung, da der Smoke von der Zeit zum Shot anpassen wollten und jedes Mal </a:t>
            </a:r>
            <a:r>
              <a:rPr lang="de-DE" dirty="0" err="1" smtClean="0"/>
              <a:t>gebaked</a:t>
            </a:r>
            <a:r>
              <a:rPr lang="de-DE" dirty="0" smtClean="0"/>
              <a:t> werden musste und wir hatten das Problem, dass der Smoke nicht angezeigt wurde. </a:t>
            </a:r>
            <a:r>
              <a:rPr lang="de-DE" dirty="0" smtClean="0">
                <a:sym typeface="Wingdings" panose="05000000000000000000" pitchFamily="2" charset="2"/>
              </a:rPr>
              <a:t></a:t>
            </a:r>
            <a:r>
              <a:rPr lang="de-DE" dirty="0" smtClean="0"/>
              <a:t> Smoke funktioniert nur auf der CPU </a:t>
            </a:r>
          </a:p>
          <a:p>
            <a:r>
              <a:rPr lang="de-DE" dirty="0" smtClean="0"/>
              <a:t>CPU ist bei uns zu Hause langsamer gewesen, als die GPU</a:t>
            </a:r>
          </a:p>
        </p:txBody>
      </p:sp>
    </p:spTree>
    <p:extLst>
      <p:ext uri="{BB962C8B-B14F-4D97-AF65-F5344CB8AC3E}">
        <p14:creationId xmlns:p14="http://schemas.microsoft.com/office/powerpoint/2010/main" val="27376411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39788" y="609600"/>
            <a:ext cx="3932237" cy="914400"/>
          </a:xfrm>
        </p:spPr>
        <p:txBody>
          <a:bodyPr/>
          <a:lstStyle/>
          <a:p>
            <a:r>
              <a:rPr lang="de-DE" dirty="0" smtClean="0"/>
              <a:t>Beleuchtung</a:t>
            </a:r>
            <a:endParaRPr lang="de-DE" dirty="0"/>
          </a:p>
        </p:txBody>
      </p:sp>
      <p:pic>
        <p:nvPicPr>
          <p:cNvPr id="10" name="Bildplatzhalter 9"/>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24644" t="98" r="4119" b="-98"/>
          <a:stretch/>
        </p:blipFill>
        <p:spPr>
          <a:xfrm>
            <a:off x="5183188" y="995363"/>
            <a:ext cx="6172200" cy="4873625"/>
          </a:xfrm>
        </p:spPr>
      </p:pic>
      <p:sp>
        <p:nvSpPr>
          <p:cNvPr id="9" name="Textplatzhalter 8"/>
          <p:cNvSpPr>
            <a:spLocks noGrp="1"/>
          </p:cNvSpPr>
          <p:nvPr>
            <p:ph type="body" sz="half" idx="2"/>
          </p:nvPr>
        </p:nvSpPr>
        <p:spPr/>
        <p:txBody>
          <a:bodyPr>
            <a:normAutofit/>
          </a:bodyPr>
          <a:lstStyle/>
          <a:p>
            <a:r>
              <a:rPr lang="de-DE" sz="1800" dirty="0" smtClean="0"/>
              <a:t>Hier auf dem Bild sieht man ein Beispiel vom Zimmer mit einem Müllsack, das auf beiden Seiten einen Schatten hat. Dieser unterscheidet sich jedoch. Links ist der Schatten viel heller und rechts relativ dunkel. Dies hängt damit zusammen, dass von links das Licht durch das Fenster kommt und den Schatten etwas aufhellt, der durch das Aufhelllicht projiziert wird. Rechts ist der Schatten dunkler, weil diesmal das Aufhelllicht UND das Licht von draußen einen Schatten projizieren.</a:t>
            </a:r>
            <a:endParaRPr lang="de-DE" sz="1800" dirty="0"/>
          </a:p>
        </p:txBody>
      </p:sp>
    </p:spTree>
    <p:extLst>
      <p:ext uri="{BB962C8B-B14F-4D97-AF65-F5344CB8AC3E}">
        <p14:creationId xmlns:p14="http://schemas.microsoft.com/office/powerpoint/2010/main" val="10917972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dirty="0" err="1" smtClean="0"/>
              <a:t>Lessons</a:t>
            </a:r>
            <a:r>
              <a:rPr lang="de-DE" dirty="0" smtClean="0"/>
              <a:t> </a:t>
            </a:r>
            <a:r>
              <a:rPr lang="de-DE" dirty="0" err="1" smtClean="0"/>
              <a:t>Learned</a:t>
            </a:r>
            <a:endParaRPr lang="en-GB" dirty="0"/>
          </a:p>
        </p:txBody>
      </p:sp>
      <p:sp>
        <p:nvSpPr>
          <p:cNvPr id="3" name="Content Placeholder 2"/>
          <p:cNvSpPr>
            <a:spLocks noGrp="1"/>
          </p:cNvSpPr>
          <p:nvPr>
            <p:ph idx="1"/>
          </p:nvPr>
        </p:nvSpPr>
        <p:spPr>
          <a:xfrm>
            <a:off x="838200" y="1825625"/>
            <a:ext cx="10515600" cy="4712534"/>
          </a:xfrm>
        </p:spPr>
        <p:txBody>
          <a:bodyPr/>
          <a:lstStyle/>
          <a:p>
            <a:r>
              <a:rPr lang="de-DE" dirty="0" smtClean="0"/>
              <a:t>Aufgrund des Zeitdrucks mussten wir bei vielen Sachen Abstriche machen, bei Modells/Animationen die wir eigentlich gerne hätten</a:t>
            </a:r>
          </a:p>
          <a:p>
            <a:pPr>
              <a:buFont typeface="Arial" charset="0"/>
              <a:buChar char="•"/>
            </a:pPr>
            <a:r>
              <a:rPr lang="de-DE" dirty="0" smtClean="0"/>
              <a:t>Bei den dunklen Szenen müssten wir noch mehr Samples benutzen, um das Rauschen raus zu bekommen</a:t>
            </a:r>
          </a:p>
          <a:p>
            <a:pPr>
              <a:buFont typeface="Arial" charset="0"/>
              <a:buChar char="•"/>
            </a:pPr>
            <a:r>
              <a:rPr lang="de-DE" dirty="0" smtClean="0"/>
              <a:t>Physics erhöhen </a:t>
            </a:r>
            <a:r>
              <a:rPr lang="de-DE" dirty="0" err="1" smtClean="0"/>
              <a:t>Renderzeiten</a:t>
            </a:r>
            <a:r>
              <a:rPr lang="de-DE" dirty="0" smtClean="0"/>
              <a:t> enorm</a:t>
            </a:r>
          </a:p>
          <a:p>
            <a:pPr marL="0" indent="0">
              <a:buNone/>
            </a:pPr>
            <a:r>
              <a:rPr lang="de-DE" dirty="0"/>
              <a:t> </a:t>
            </a:r>
            <a:r>
              <a:rPr lang="de-DE" dirty="0" smtClean="0"/>
              <a:t> </a:t>
            </a:r>
            <a:r>
              <a:rPr lang="de-DE" dirty="0" smtClean="0">
                <a:sym typeface="Wingdings" panose="05000000000000000000" pitchFamily="2" charset="2"/>
              </a:rPr>
              <a:t></a:t>
            </a:r>
            <a:r>
              <a:rPr lang="de-DE" dirty="0" smtClean="0"/>
              <a:t> </a:t>
            </a:r>
            <a:r>
              <a:rPr lang="de-DE" dirty="0" err="1" smtClean="0"/>
              <a:t>Renderzeit</a:t>
            </a:r>
            <a:r>
              <a:rPr lang="de-DE" dirty="0" smtClean="0"/>
              <a:t> ohne Smoke: 5- 10 min</a:t>
            </a:r>
          </a:p>
          <a:p>
            <a:pPr marL="0" indent="0">
              <a:buNone/>
            </a:pPr>
            <a:r>
              <a:rPr lang="de-DE" dirty="0"/>
              <a:t> </a:t>
            </a:r>
            <a:r>
              <a:rPr lang="de-DE" dirty="0" smtClean="0"/>
              <a:t> </a:t>
            </a:r>
            <a:r>
              <a:rPr lang="de-DE" dirty="0" smtClean="0">
                <a:sym typeface="Wingdings" panose="05000000000000000000" pitchFamily="2" charset="2"/>
              </a:rPr>
              <a:t></a:t>
            </a:r>
            <a:r>
              <a:rPr lang="de-DE" dirty="0" smtClean="0"/>
              <a:t> </a:t>
            </a:r>
            <a:r>
              <a:rPr lang="de-DE" dirty="0" err="1" smtClean="0"/>
              <a:t>Renderzeit</a:t>
            </a:r>
            <a:r>
              <a:rPr lang="de-DE" dirty="0" smtClean="0"/>
              <a:t> mit Smoke: 30-40 min</a:t>
            </a:r>
          </a:p>
          <a:p>
            <a:pPr>
              <a:buFont typeface="Arial" charset="0"/>
              <a:buChar char="•"/>
            </a:pPr>
            <a:r>
              <a:rPr lang="de-DE" dirty="0" smtClean="0"/>
              <a:t>Der </a:t>
            </a:r>
            <a:r>
              <a:rPr lang="de-DE" dirty="0" err="1" smtClean="0"/>
              <a:t>Glassshader</a:t>
            </a:r>
            <a:r>
              <a:rPr lang="de-DE" dirty="0" smtClean="0"/>
              <a:t> lässt sehr wenig Licht durch und reflektiert alles, wodurch das Zimmer sehr dunkel wurde und wir einen extra </a:t>
            </a:r>
            <a:r>
              <a:rPr lang="de-DE" dirty="0" err="1" smtClean="0"/>
              <a:t>Glassnodetree</a:t>
            </a:r>
            <a:r>
              <a:rPr lang="de-DE" dirty="0" smtClean="0"/>
              <a:t> bauen mussten damit etwas mehr Licht durch kommt</a:t>
            </a:r>
            <a:endParaRPr lang="en-GB" dirty="0"/>
          </a:p>
        </p:txBody>
      </p:sp>
    </p:spTree>
    <p:extLst>
      <p:ext uri="{BB962C8B-B14F-4D97-AF65-F5344CB8AC3E}">
        <p14:creationId xmlns:p14="http://schemas.microsoft.com/office/powerpoint/2010/main" val="2821121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838200" y="457200"/>
            <a:ext cx="10515600" cy="5719763"/>
          </a:xfrm>
        </p:spPr>
        <p:txBody>
          <a:bodyPr/>
          <a:lstStyle/>
          <a:p>
            <a:r>
              <a:rPr lang="de-DE" dirty="0" smtClean="0"/>
              <a:t>Mit dem Smoke zu arbeiten war für uns letztendlich viel zu kompliziert und es hat sehr viele Probleme mit sich gebracht, die uns sehr unter Zeitdruck gebracht haben. Teilweise konnte man die Smoke Szenen nicht aufteilen da der Cache vom Smoke aus irgendeinem Grund anders berechnet wurde auf 2 verschiedenen PCs, wodurch es zu Sprüngen kam. </a:t>
            </a:r>
            <a:endParaRPr lang="de-DE" dirty="0"/>
          </a:p>
        </p:txBody>
      </p:sp>
    </p:spTree>
    <p:extLst>
      <p:ext uri="{BB962C8B-B14F-4D97-AF65-F5344CB8AC3E}">
        <p14:creationId xmlns:p14="http://schemas.microsoft.com/office/powerpoint/2010/main" val="40046915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Anhang</a:t>
            </a:r>
            <a:endParaRPr lang="de-DE" dirty="0"/>
          </a:p>
        </p:txBody>
      </p:sp>
      <p:sp>
        <p:nvSpPr>
          <p:cNvPr id="3" name="Inhaltsplatzhalter 2"/>
          <p:cNvSpPr>
            <a:spLocks noGrp="1"/>
          </p:cNvSpPr>
          <p:nvPr>
            <p:ph idx="1"/>
          </p:nvPr>
        </p:nvSpPr>
        <p:spPr/>
        <p:txBody>
          <a:bodyPr>
            <a:normAutofit lnSpcReduction="10000"/>
          </a:bodyPr>
          <a:lstStyle/>
          <a:p>
            <a:r>
              <a:rPr lang="de-DE" dirty="0">
                <a:hlinkClick r:id="rId2"/>
              </a:rPr>
              <a:t>http://www.blenderguru.com/tutorials/make-realistic-outdoor-lighting-cycles</a:t>
            </a:r>
            <a:r>
              <a:rPr lang="de-DE" dirty="0" smtClean="0">
                <a:hlinkClick r:id="rId2"/>
              </a:rPr>
              <a:t>/</a:t>
            </a:r>
            <a:endParaRPr lang="de-DE" dirty="0" smtClean="0"/>
          </a:p>
          <a:p>
            <a:pPr marL="0" indent="0">
              <a:buNone/>
            </a:pPr>
            <a:r>
              <a:rPr lang="de-DE" dirty="0"/>
              <a:t> </a:t>
            </a:r>
            <a:r>
              <a:rPr lang="de-DE" dirty="0" smtClean="0"/>
              <a:t> </a:t>
            </a:r>
            <a:r>
              <a:rPr lang="de-DE" dirty="0" smtClean="0">
                <a:sym typeface="Wingdings" panose="05000000000000000000" pitchFamily="2" charset="2"/>
              </a:rPr>
              <a:t> HDR </a:t>
            </a:r>
            <a:r>
              <a:rPr lang="de-DE" dirty="0" err="1" smtClean="0">
                <a:sym typeface="Wingdings" panose="05000000000000000000" pitchFamily="2" charset="2"/>
              </a:rPr>
              <a:t>Lighting</a:t>
            </a:r>
            <a:endParaRPr lang="de-DE" dirty="0" smtClean="0">
              <a:sym typeface="Wingdings" panose="05000000000000000000" pitchFamily="2" charset="2"/>
            </a:endParaRPr>
          </a:p>
          <a:p>
            <a:r>
              <a:rPr lang="de-DE" dirty="0">
                <a:hlinkClick r:id="rId3"/>
              </a:rPr>
              <a:t>https://</a:t>
            </a:r>
            <a:r>
              <a:rPr lang="de-DE" dirty="0" smtClean="0">
                <a:hlinkClick r:id="rId3"/>
              </a:rPr>
              <a:t>www.youtube.com/watch?v=23FGKf11sZY&amp;feature=youtu.be</a:t>
            </a:r>
            <a:endParaRPr lang="de-DE" dirty="0" smtClean="0"/>
          </a:p>
          <a:p>
            <a:pPr marL="0" indent="0">
              <a:buNone/>
            </a:pPr>
            <a:r>
              <a:rPr lang="de-DE" dirty="0"/>
              <a:t> </a:t>
            </a:r>
            <a:r>
              <a:rPr lang="de-DE" dirty="0" smtClean="0"/>
              <a:t> </a:t>
            </a:r>
            <a:r>
              <a:rPr lang="de-DE" dirty="0" smtClean="0">
                <a:sym typeface="Wingdings" panose="05000000000000000000" pitchFamily="2" charset="2"/>
              </a:rPr>
              <a:t> Radio </a:t>
            </a:r>
            <a:r>
              <a:rPr lang="de-DE" dirty="0" err="1" smtClean="0">
                <a:sym typeface="Wingdings" panose="05000000000000000000" pitchFamily="2" charset="2"/>
              </a:rPr>
              <a:t>Static</a:t>
            </a:r>
            <a:endParaRPr lang="de-DE" dirty="0" smtClean="0">
              <a:sym typeface="Wingdings" panose="05000000000000000000" pitchFamily="2" charset="2"/>
            </a:endParaRPr>
          </a:p>
          <a:p>
            <a:r>
              <a:rPr lang="de-DE" dirty="0">
                <a:sym typeface="Wingdings" panose="05000000000000000000" pitchFamily="2" charset="2"/>
                <a:hlinkClick r:id="rId4"/>
              </a:rPr>
              <a:t>https://www.youtube.com/watch?v=-</a:t>
            </a:r>
            <a:r>
              <a:rPr lang="de-DE" dirty="0" smtClean="0">
                <a:sym typeface="Wingdings" panose="05000000000000000000" pitchFamily="2" charset="2"/>
                <a:hlinkClick r:id="rId4"/>
              </a:rPr>
              <a:t>6II3p7fxo8</a:t>
            </a:r>
            <a:endParaRPr lang="de-DE" dirty="0" smtClean="0">
              <a:sym typeface="Wingdings" panose="05000000000000000000" pitchFamily="2" charset="2"/>
            </a:endParaRPr>
          </a:p>
          <a:p>
            <a:pPr marL="0" indent="0">
              <a:buNone/>
            </a:pPr>
            <a:r>
              <a:rPr lang="de-DE" dirty="0" smtClean="0">
                <a:sym typeface="Wingdings" panose="05000000000000000000" pitchFamily="2" charset="2"/>
              </a:rPr>
              <a:t>   </a:t>
            </a:r>
            <a:r>
              <a:rPr lang="de-DE" dirty="0" err="1" smtClean="0">
                <a:sym typeface="Wingdings" panose="05000000000000000000" pitchFamily="2" charset="2"/>
              </a:rPr>
              <a:t>Of</a:t>
            </a:r>
            <a:r>
              <a:rPr lang="de-DE" dirty="0" smtClean="0">
                <a:sym typeface="Wingdings" panose="05000000000000000000" pitchFamily="2" charset="2"/>
              </a:rPr>
              <a:t> Monsters </a:t>
            </a:r>
            <a:r>
              <a:rPr lang="de-DE" dirty="0" err="1" smtClean="0">
                <a:sym typeface="Wingdings" panose="05000000000000000000" pitchFamily="2" charset="2"/>
              </a:rPr>
              <a:t>And</a:t>
            </a:r>
            <a:r>
              <a:rPr lang="de-DE" dirty="0" smtClean="0">
                <a:sym typeface="Wingdings" panose="05000000000000000000" pitchFamily="2" charset="2"/>
              </a:rPr>
              <a:t> </a:t>
            </a:r>
            <a:r>
              <a:rPr lang="de-DE" dirty="0" err="1" smtClean="0">
                <a:sym typeface="Wingdings" panose="05000000000000000000" pitchFamily="2" charset="2"/>
              </a:rPr>
              <a:t>Men</a:t>
            </a:r>
            <a:r>
              <a:rPr lang="de-DE" dirty="0" smtClean="0">
                <a:sym typeface="Wingdings" panose="05000000000000000000" pitchFamily="2" charset="2"/>
              </a:rPr>
              <a:t> – </a:t>
            </a:r>
            <a:r>
              <a:rPr lang="de-DE" dirty="0" err="1" smtClean="0">
                <a:sym typeface="Wingdings" panose="05000000000000000000" pitchFamily="2" charset="2"/>
              </a:rPr>
              <a:t>Sinking</a:t>
            </a:r>
            <a:r>
              <a:rPr lang="de-DE" dirty="0" smtClean="0">
                <a:sym typeface="Wingdings" panose="05000000000000000000" pitchFamily="2" charset="2"/>
              </a:rPr>
              <a:t> Man (Soundtrack im Video)</a:t>
            </a:r>
          </a:p>
          <a:p>
            <a:r>
              <a:rPr lang="de-DE" dirty="0">
                <a:hlinkClick r:id="rId5"/>
              </a:rPr>
              <a:t>http://www.textures.com</a:t>
            </a:r>
            <a:r>
              <a:rPr lang="de-DE" dirty="0" smtClean="0">
                <a:hlinkClick r:id="rId5"/>
              </a:rPr>
              <a:t>/</a:t>
            </a:r>
            <a:endParaRPr lang="de-DE" dirty="0" smtClean="0"/>
          </a:p>
          <a:p>
            <a:pPr marL="0" indent="0">
              <a:buNone/>
            </a:pPr>
            <a:r>
              <a:rPr lang="de-DE" dirty="0"/>
              <a:t> </a:t>
            </a:r>
            <a:r>
              <a:rPr lang="de-DE" dirty="0" smtClean="0"/>
              <a:t>  </a:t>
            </a:r>
            <a:r>
              <a:rPr lang="de-DE" dirty="0" smtClean="0">
                <a:sym typeface="Wingdings" panose="05000000000000000000" pitchFamily="2" charset="2"/>
              </a:rPr>
              <a:t>Alle verwendeten Texturen stammen von dieser Seite</a:t>
            </a:r>
            <a:endParaRPr lang="de-DE" dirty="0"/>
          </a:p>
        </p:txBody>
      </p:sp>
    </p:spTree>
    <p:extLst>
      <p:ext uri="{BB962C8B-B14F-4D97-AF65-F5344CB8AC3E}">
        <p14:creationId xmlns:p14="http://schemas.microsoft.com/office/powerpoint/2010/main" val="4040506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p:cNvSpPr>
            <a:spLocks noGrp="1"/>
          </p:cNvSpPr>
          <p:nvPr>
            <p:ph idx="1"/>
          </p:nvPr>
        </p:nvSpPr>
        <p:spPr>
          <a:xfrm>
            <a:off x="838200" y="533400"/>
            <a:ext cx="10515600" cy="5643563"/>
          </a:xfrm>
        </p:spPr>
        <p:txBody>
          <a:bodyPr/>
          <a:lstStyle/>
          <a:p>
            <a:r>
              <a:rPr lang="de-DE" dirty="0">
                <a:hlinkClick r:id="rId2"/>
              </a:rPr>
              <a:t>http://www.blenderguru.com/tutorials/make-fire-cycles</a:t>
            </a:r>
            <a:r>
              <a:rPr lang="de-DE" dirty="0" smtClean="0">
                <a:hlinkClick r:id="rId2"/>
              </a:rPr>
              <a:t>/</a:t>
            </a:r>
            <a:endParaRPr lang="de-DE" dirty="0" smtClean="0"/>
          </a:p>
          <a:p>
            <a:pPr marL="0" indent="0">
              <a:buNone/>
            </a:pPr>
            <a:r>
              <a:rPr lang="de-DE" dirty="0"/>
              <a:t> </a:t>
            </a:r>
            <a:r>
              <a:rPr lang="de-DE" dirty="0" smtClean="0"/>
              <a:t> </a:t>
            </a:r>
            <a:r>
              <a:rPr lang="de-DE" dirty="0" smtClean="0">
                <a:sym typeface="Wingdings" panose="05000000000000000000" pitchFamily="2" charset="2"/>
              </a:rPr>
              <a:t></a:t>
            </a:r>
            <a:r>
              <a:rPr lang="de-DE" dirty="0" err="1" smtClean="0">
                <a:sym typeface="Wingdings" panose="05000000000000000000" pitchFamily="2" charset="2"/>
              </a:rPr>
              <a:t>Smokefire</a:t>
            </a:r>
            <a:r>
              <a:rPr lang="de-DE" dirty="0" smtClean="0">
                <a:sym typeface="Wingdings" panose="05000000000000000000" pitchFamily="2" charset="2"/>
              </a:rPr>
              <a:t> </a:t>
            </a:r>
            <a:r>
              <a:rPr lang="de-DE" dirty="0" err="1" smtClean="0">
                <a:sym typeface="Wingdings" panose="05000000000000000000" pitchFamily="2" charset="2"/>
              </a:rPr>
              <a:t>Nodetree</a:t>
            </a:r>
            <a:endParaRPr lang="de-DE" dirty="0" smtClean="0">
              <a:sym typeface="Wingdings" panose="05000000000000000000" pitchFamily="2" charset="2"/>
            </a:endParaRPr>
          </a:p>
          <a:p>
            <a:r>
              <a:rPr lang="de-DE" dirty="0" smtClean="0">
                <a:sym typeface="Wingdings" panose="05000000000000000000" pitchFamily="2" charset="2"/>
              </a:rPr>
              <a:t>Weitere Sounds von Helge </a:t>
            </a:r>
            <a:r>
              <a:rPr lang="de-DE" dirty="0" err="1" smtClean="0">
                <a:sym typeface="Wingdings" panose="05000000000000000000" pitchFamily="2" charset="2"/>
              </a:rPr>
              <a:t>Forler</a:t>
            </a:r>
            <a:endParaRPr lang="de-DE" dirty="0"/>
          </a:p>
        </p:txBody>
      </p:sp>
    </p:spTree>
    <p:extLst>
      <p:ext uri="{BB962C8B-B14F-4D97-AF65-F5344CB8AC3E}">
        <p14:creationId xmlns:p14="http://schemas.microsoft.com/office/powerpoint/2010/main" val="33889833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a:t>
            </a:r>
            <a:r>
              <a:rPr lang="de-DE" dirty="0" smtClean="0"/>
              <a:t>halt</a:t>
            </a:r>
            <a:endParaRPr lang="en-GB" dirty="0"/>
          </a:p>
        </p:txBody>
      </p:sp>
      <p:sp>
        <p:nvSpPr>
          <p:cNvPr id="3" name="Content Placeholder 2"/>
          <p:cNvSpPr>
            <a:spLocks noGrp="1"/>
          </p:cNvSpPr>
          <p:nvPr>
            <p:ph idx="1"/>
          </p:nvPr>
        </p:nvSpPr>
        <p:spPr/>
        <p:txBody>
          <a:bodyPr/>
          <a:lstStyle/>
          <a:p>
            <a:r>
              <a:rPr lang="de-DE" dirty="0" smtClean="0"/>
              <a:t>Größte Herausforderungen </a:t>
            </a:r>
          </a:p>
          <a:p>
            <a:r>
              <a:rPr lang="de-DE" dirty="0" smtClean="0"/>
              <a:t>Vergleich: Erste und </a:t>
            </a:r>
            <a:r>
              <a:rPr lang="de-DE" dirty="0"/>
              <a:t>f</a:t>
            </a:r>
            <a:r>
              <a:rPr lang="de-DE" dirty="0" smtClean="0"/>
              <a:t>inale Bilder</a:t>
            </a:r>
          </a:p>
          <a:p>
            <a:r>
              <a:rPr lang="de-DE" dirty="0"/>
              <a:t>Unsere Ü-Ei </a:t>
            </a:r>
            <a:r>
              <a:rPr lang="de-DE" dirty="0" smtClean="0"/>
              <a:t>Figuren</a:t>
            </a:r>
          </a:p>
          <a:p>
            <a:r>
              <a:rPr lang="de-DE" dirty="0" smtClean="0"/>
              <a:t>Zeitplanung</a:t>
            </a:r>
          </a:p>
          <a:p>
            <a:r>
              <a:rPr lang="de-DE" dirty="0" smtClean="0"/>
              <a:t>Beleuchtung</a:t>
            </a:r>
          </a:p>
          <a:p>
            <a:r>
              <a:rPr lang="de-DE" dirty="0" err="1" smtClean="0"/>
              <a:t>Lessons</a:t>
            </a:r>
            <a:r>
              <a:rPr lang="de-DE" dirty="0" smtClean="0"/>
              <a:t> </a:t>
            </a:r>
            <a:r>
              <a:rPr lang="de-DE" dirty="0" err="1" smtClean="0"/>
              <a:t>Learned</a:t>
            </a:r>
            <a:endParaRPr lang="en-GB" dirty="0"/>
          </a:p>
        </p:txBody>
      </p:sp>
    </p:spTree>
    <p:extLst>
      <p:ext uri="{BB962C8B-B14F-4D97-AF65-F5344CB8AC3E}">
        <p14:creationId xmlns:p14="http://schemas.microsoft.com/office/powerpoint/2010/main" val="10654615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Originalfassung der Planungspräsentation	</a:t>
            </a:r>
            <a:endParaRPr lang="de-DE" dirty="0"/>
          </a:p>
        </p:txBody>
      </p:sp>
      <p:sp>
        <p:nvSpPr>
          <p:cNvPr id="3" name="Inhaltsplatzhalter 2"/>
          <p:cNvSpPr>
            <a:spLocks noGrp="1"/>
          </p:cNvSpPr>
          <p:nvPr>
            <p:ph idx="1"/>
          </p:nvPr>
        </p:nvSpPr>
        <p:spPr/>
        <p:txBody>
          <a:bodyPr/>
          <a:lstStyle/>
          <a:p>
            <a:r>
              <a:rPr lang="de-DE" dirty="0">
                <a:hlinkClick r:id="rId2"/>
              </a:rPr>
              <a:t>https://</a:t>
            </a:r>
            <a:r>
              <a:rPr lang="de-DE" dirty="0" smtClean="0">
                <a:hlinkClick r:id="rId2"/>
              </a:rPr>
              <a:t>drive.google.com/file/d/0BziHCOj_HLWdM19uU19UdVQ4dW8/view?usp=sharing</a:t>
            </a:r>
            <a:endParaRPr lang="de-DE" dirty="0" smtClean="0"/>
          </a:p>
          <a:p>
            <a:endParaRPr lang="de-DE" dirty="0"/>
          </a:p>
        </p:txBody>
      </p:sp>
    </p:spTree>
    <p:extLst>
      <p:ext uri="{BB962C8B-B14F-4D97-AF65-F5344CB8AC3E}">
        <p14:creationId xmlns:p14="http://schemas.microsoft.com/office/powerpoint/2010/main" val="28377670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Größte Herausforderungen </a:t>
            </a:r>
            <a:endParaRPr lang="en-GB" dirty="0"/>
          </a:p>
        </p:txBody>
      </p:sp>
      <p:sp>
        <p:nvSpPr>
          <p:cNvPr id="3" name="Content Placeholder 2"/>
          <p:cNvSpPr>
            <a:spLocks noGrp="1"/>
          </p:cNvSpPr>
          <p:nvPr>
            <p:ph idx="1"/>
          </p:nvPr>
        </p:nvSpPr>
        <p:spPr>
          <a:xfrm>
            <a:off x="838200" y="1825625"/>
            <a:ext cx="10515600" cy="4351338"/>
          </a:xfrm>
        </p:spPr>
        <p:txBody>
          <a:bodyPr/>
          <a:lstStyle/>
          <a:p>
            <a:r>
              <a:rPr lang="de-DE" dirty="0" smtClean="0"/>
              <a:t>Szene musste voll und chaotisch aussehen, da es sich um eine apokalyptische Szene handelt</a:t>
            </a:r>
          </a:p>
          <a:p>
            <a:pPr marL="0" indent="0">
              <a:buNone/>
            </a:pPr>
            <a:r>
              <a:rPr lang="de-DE" dirty="0"/>
              <a:t> </a:t>
            </a:r>
            <a:r>
              <a:rPr lang="de-DE" dirty="0" smtClean="0"/>
              <a:t>  </a:t>
            </a:r>
            <a:r>
              <a:rPr lang="de-DE" dirty="0" smtClean="0">
                <a:sym typeface="Wingdings" panose="05000000000000000000" pitchFamily="2" charset="2"/>
              </a:rPr>
              <a:t></a:t>
            </a:r>
            <a:r>
              <a:rPr lang="de-DE" dirty="0" smtClean="0"/>
              <a:t> Objekte oft doppelt genommen um Szene zu füllen. Trotzdem musste viel modelliert werden und entsprechend viel Zeit investiert werden</a:t>
            </a:r>
          </a:p>
          <a:p>
            <a:pPr>
              <a:buFont typeface="Arial" charset="0"/>
              <a:buChar char="•"/>
            </a:pPr>
            <a:r>
              <a:rPr lang="de-DE" dirty="0" smtClean="0"/>
              <a:t>Licht in der Szene sah oft nicht gut aus und kein guter Himmel der passend war</a:t>
            </a:r>
          </a:p>
          <a:p>
            <a:pPr marL="0" indent="0">
              <a:buNone/>
            </a:pPr>
            <a:r>
              <a:rPr lang="de-DE" dirty="0"/>
              <a:t> </a:t>
            </a:r>
            <a:r>
              <a:rPr lang="de-DE" dirty="0" smtClean="0"/>
              <a:t>  </a:t>
            </a:r>
            <a:r>
              <a:rPr lang="de-DE" dirty="0" smtClean="0">
                <a:sym typeface="Wingdings" panose="05000000000000000000" pitchFamily="2" charset="2"/>
              </a:rPr>
              <a:t></a:t>
            </a:r>
            <a:r>
              <a:rPr lang="de-DE" dirty="0" smtClean="0"/>
              <a:t> Add on "Pro </a:t>
            </a:r>
            <a:r>
              <a:rPr lang="de-DE" dirty="0" err="1" smtClean="0"/>
              <a:t>Lighting</a:t>
            </a:r>
            <a:r>
              <a:rPr lang="de-DE" dirty="0" smtClean="0"/>
              <a:t> </a:t>
            </a:r>
            <a:r>
              <a:rPr lang="de-DE" dirty="0" err="1" smtClean="0"/>
              <a:t>Skies</a:t>
            </a:r>
            <a:r>
              <a:rPr lang="de-DE" dirty="0" smtClean="0"/>
              <a:t>" installiert um somit einen schönen Himmel mit guter Lichtstimmung </a:t>
            </a:r>
            <a:r>
              <a:rPr lang="de-DE" dirty="0"/>
              <a:t> zu bekommen</a:t>
            </a:r>
            <a:endParaRPr lang="de-DE" dirty="0" smtClean="0"/>
          </a:p>
          <a:p>
            <a:pPr marL="0" indent="0">
              <a:buNone/>
            </a:pPr>
            <a:endParaRPr lang="en-GB" dirty="0"/>
          </a:p>
        </p:txBody>
      </p:sp>
    </p:spTree>
    <p:extLst>
      <p:ext uri="{BB962C8B-B14F-4D97-AF65-F5344CB8AC3E}">
        <p14:creationId xmlns:p14="http://schemas.microsoft.com/office/powerpoint/2010/main" val="12470255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21893"/>
            <a:ext cx="10515600" cy="5655070"/>
          </a:xfrm>
        </p:spPr>
        <p:txBody>
          <a:bodyPr/>
          <a:lstStyle/>
          <a:p>
            <a:r>
              <a:rPr lang="de-DE" dirty="0" smtClean="0"/>
              <a:t>Animationen wie zum Beispiel gut aussehenden Smoke/</a:t>
            </a:r>
            <a:r>
              <a:rPr lang="de-DE" dirty="0" err="1" smtClean="0"/>
              <a:t>Smokefire</a:t>
            </a:r>
            <a:r>
              <a:rPr lang="de-DE" dirty="0" smtClean="0"/>
              <a:t> und Vorhänge</a:t>
            </a:r>
          </a:p>
          <a:p>
            <a:pPr marL="0" indent="0">
              <a:buNone/>
            </a:pPr>
            <a:r>
              <a:rPr lang="de-DE" dirty="0"/>
              <a:t> </a:t>
            </a:r>
            <a:r>
              <a:rPr lang="de-DE" dirty="0" smtClean="0"/>
              <a:t>  </a:t>
            </a:r>
            <a:r>
              <a:rPr lang="de-DE" dirty="0" smtClean="0">
                <a:sym typeface="Wingdings" panose="05000000000000000000" pitchFamily="2" charset="2"/>
              </a:rPr>
              <a:t></a:t>
            </a:r>
            <a:r>
              <a:rPr lang="de-DE" dirty="0" smtClean="0"/>
              <a:t> mussten lange Zeit an der Animation sitzen und der Smoke MUSS     auf der CPU gerendert werden, was zu langer </a:t>
            </a:r>
            <a:r>
              <a:rPr lang="de-DE" dirty="0" err="1" smtClean="0"/>
              <a:t>Renderzeit</a:t>
            </a:r>
            <a:r>
              <a:rPr lang="de-DE" dirty="0" smtClean="0"/>
              <a:t> geführt hat</a:t>
            </a:r>
          </a:p>
          <a:p>
            <a:pPr>
              <a:buFont typeface="Arial" charset="0"/>
              <a:buChar char="•"/>
            </a:pPr>
            <a:r>
              <a:rPr lang="de-DE" dirty="0" smtClean="0"/>
              <a:t>Viele Objekte sahen sehr flach und plastisch aus</a:t>
            </a:r>
          </a:p>
          <a:p>
            <a:pPr marL="0" indent="0">
              <a:buNone/>
            </a:pPr>
            <a:r>
              <a:rPr lang="de-DE" dirty="0"/>
              <a:t> </a:t>
            </a:r>
            <a:r>
              <a:rPr lang="de-DE" dirty="0" smtClean="0"/>
              <a:t>  </a:t>
            </a:r>
            <a:r>
              <a:rPr lang="de-DE" dirty="0" smtClean="0">
                <a:sym typeface="Wingdings" panose="05000000000000000000" pitchFamily="2" charset="2"/>
              </a:rPr>
              <a:t></a:t>
            </a:r>
            <a:r>
              <a:rPr lang="de-DE" dirty="0" smtClean="0"/>
              <a:t> bei den </a:t>
            </a:r>
            <a:r>
              <a:rPr lang="de-DE" dirty="0" err="1" smtClean="0"/>
              <a:t>Nodetrees</a:t>
            </a:r>
            <a:r>
              <a:rPr lang="de-DE" dirty="0" smtClean="0"/>
              <a:t> wurden oft </a:t>
            </a:r>
            <a:r>
              <a:rPr lang="de-DE" dirty="0" err="1" smtClean="0"/>
              <a:t>Normalmaps</a:t>
            </a:r>
            <a:r>
              <a:rPr lang="de-DE" dirty="0" smtClean="0"/>
              <a:t> benutzt, um mehr          Tiefe zu bekommen</a:t>
            </a:r>
          </a:p>
          <a:p>
            <a:pPr>
              <a:buFont typeface="Arial" charset="0"/>
              <a:buChar char="•"/>
            </a:pPr>
            <a:r>
              <a:rPr lang="de-DE" dirty="0" smtClean="0"/>
              <a:t>Bei vielen Szenen wollten wir </a:t>
            </a:r>
            <a:r>
              <a:rPr lang="de-DE" dirty="0" err="1" smtClean="0"/>
              <a:t>Tiefenunschärfe</a:t>
            </a:r>
            <a:r>
              <a:rPr lang="de-DE" dirty="0" smtClean="0"/>
              <a:t> haben, aber dies hat mit gelinkten Objekten nicht funktioniert.</a:t>
            </a:r>
          </a:p>
          <a:p>
            <a:pPr marL="0" indent="0">
              <a:buNone/>
            </a:pPr>
            <a:r>
              <a:rPr lang="de-DE" dirty="0"/>
              <a:t> </a:t>
            </a:r>
            <a:r>
              <a:rPr lang="de-DE" dirty="0" smtClean="0"/>
              <a:t>  </a:t>
            </a:r>
            <a:r>
              <a:rPr lang="de-DE" dirty="0" smtClean="0">
                <a:sym typeface="Wingdings" panose="05000000000000000000" pitchFamily="2" charset="2"/>
              </a:rPr>
              <a:t></a:t>
            </a:r>
            <a:r>
              <a:rPr lang="de-DE" dirty="0" smtClean="0"/>
              <a:t> Wir haben </a:t>
            </a:r>
            <a:r>
              <a:rPr lang="de-DE" dirty="0" err="1" smtClean="0"/>
              <a:t>Emptys</a:t>
            </a:r>
            <a:r>
              <a:rPr lang="de-DE" dirty="0" smtClean="0"/>
              <a:t> eingesetzt die auf die Größe des Objekts skaliert wurden und als Fokuspunkt gesetzt. Anschließend konnten diese animiert werden um den Fokus zu verschieben</a:t>
            </a:r>
          </a:p>
          <a:p>
            <a:pPr marL="0" indent="0">
              <a:buNone/>
            </a:pPr>
            <a:endParaRPr lang="en-GB" dirty="0"/>
          </a:p>
        </p:txBody>
      </p:sp>
    </p:spTree>
    <p:extLst>
      <p:ext uri="{BB962C8B-B14F-4D97-AF65-F5344CB8AC3E}">
        <p14:creationId xmlns:p14="http://schemas.microsoft.com/office/powerpoint/2010/main" val="14506253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a:xfrm>
            <a:off x="838200" y="304800"/>
            <a:ext cx="10515600" cy="5872163"/>
          </a:xfrm>
        </p:spPr>
        <p:txBody>
          <a:bodyPr/>
          <a:lstStyle/>
          <a:p>
            <a:r>
              <a:rPr lang="de-DE" dirty="0" smtClean="0"/>
              <a:t>Der Smoke/</a:t>
            </a:r>
            <a:r>
              <a:rPr lang="de-DE" dirty="0" err="1" smtClean="0"/>
              <a:t>Smokefire</a:t>
            </a:r>
            <a:r>
              <a:rPr lang="de-DE" dirty="0" smtClean="0"/>
              <a:t> mussten in der ersten und folgenden Szenen den Eindruck machen, dass dieser schon vorhanden ist und nicht jedes mal neu entsteht.</a:t>
            </a:r>
          </a:p>
          <a:p>
            <a:pPr marL="0" indent="0">
              <a:buNone/>
            </a:pPr>
            <a:r>
              <a:rPr lang="de-DE" dirty="0"/>
              <a:t> </a:t>
            </a:r>
            <a:r>
              <a:rPr lang="de-DE" dirty="0" smtClean="0"/>
              <a:t>  </a:t>
            </a:r>
            <a:r>
              <a:rPr lang="de-DE" dirty="0" smtClean="0">
                <a:sym typeface="Wingdings" panose="05000000000000000000" pitchFamily="2" charset="2"/>
              </a:rPr>
              <a:t> Alle Kameraanimationen mussten nach hinten verschoben werden und der Smoke ab dem ersten Frame </a:t>
            </a:r>
            <a:r>
              <a:rPr lang="de-DE" dirty="0" err="1" smtClean="0">
                <a:sym typeface="Wingdings" panose="05000000000000000000" pitchFamily="2" charset="2"/>
              </a:rPr>
              <a:t>gebaked</a:t>
            </a:r>
            <a:r>
              <a:rPr lang="de-DE" dirty="0" smtClean="0">
                <a:sym typeface="Wingdings" panose="05000000000000000000" pitchFamily="2" charset="2"/>
              </a:rPr>
              <a:t> werden. Beim Feuer war perfektes Timing sehr wichtig ,da es zusammen mit der Explosion aufsteigen sollte</a:t>
            </a:r>
            <a:endParaRPr lang="de-DE" dirty="0"/>
          </a:p>
        </p:txBody>
      </p:sp>
    </p:spTree>
    <p:extLst>
      <p:ext uri="{BB962C8B-B14F-4D97-AF65-F5344CB8AC3E}">
        <p14:creationId xmlns:p14="http://schemas.microsoft.com/office/powerpoint/2010/main" val="12097046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Probleme mit dem Glass </a:t>
            </a:r>
            <a:r>
              <a:rPr lang="de-DE" dirty="0" err="1" smtClean="0"/>
              <a:t>Shader</a:t>
            </a:r>
            <a:endParaRPr lang="de-DE" dirty="0"/>
          </a:p>
        </p:txBody>
      </p:sp>
      <p:pic>
        <p:nvPicPr>
          <p:cNvPr id="4" name="Grafik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822" y="1617404"/>
            <a:ext cx="5959772" cy="3429000"/>
          </a:xfrm>
          <a:prstGeom prst="rect">
            <a:avLst/>
          </a:prstGeom>
        </p:spPr>
      </p:pic>
      <p:pic>
        <p:nvPicPr>
          <p:cNvPr id="5" name="Grafik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19948" y="1617404"/>
            <a:ext cx="6096000" cy="3429000"/>
          </a:xfrm>
          <a:prstGeom prst="rect">
            <a:avLst/>
          </a:prstGeom>
        </p:spPr>
      </p:pic>
      <p:sp>
        <p:nvSpPr>
          <p:cNvPr id="6" name="Textfeld 5"/>
          <p:cNvSpPr txBox="1"/>
          <p:nvPr/>
        </p:nvSpPr>
        <p:spPr>
          <a:xfrm>
            <a:off x="990600" y="5410200"/>
            <a:ext cx="10512178" cy="923330"/>
          </a:xfrm>
          <a:prstGeom prst="rect">
            <a:avLst/>
          </a:prstGeom>
          <a:noFill/>
        </p:spPr>
        <p:txBody>
          <a:bodyPr wrap="square" rtlCol="0">
            <a:spAutoFit/>
          </a:bodyPr>
          <a:lstStyle/>
          <a:p>
            <a:r>
              <a:rPr lang="de-DE" dirty="0" smtClean="0"/>
              <a:t>Hier das Zimmer(links) ohne ein Fenster. Es ist zwar etwas dunkel jedoch um einiges heller als im Zimmer rechts was ein Fenster hat.</a:t>
            </a:r>
          </a:p>
          <a:p>
            <a:endParaRPr lang="de-DE" dirty="0"/>
          </a:p>
        </p:txBody>
      </p:sp>
    </p:spTree>
    <p:extLst>
      <p:ext uri="{BB962C8B-B14F-4D97-AF65-F5344CB8AC3E}">
        <p14:creationId xmlns:p14="http://schemas.microsoft.com/office/powerpoint/2010/main" val="2120906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Lösung</a:t>
            </a:r>
            <a:endParaRPr lang="de-DE" dirty="0"/>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600200"/>
            <a:ext cx="7570568" cy="4351338"/>
          </a:xfrm>
        </p:spPr>
      </p:pic>
      <p:sp>
        <p:nvSpPr>
          <p:cNvPr id="5" name="Textfeld 4"/>
          <p:cNvSpPr txBox="1"/>
          <p:nvPr/>
        </p:nvSpPr>
        <p:spPr>
          <a:xfrm>
            <a:off x="8382000" y="1524000"/>
            <a:ext cx="3352800" cy="3416320"/>
          </a:xfrm>
          <a:prstGeom prst="rect">
            <a:avLst/>
          </a:prstGeom>
          <a:noFill/>
        </p:spPr>
        <p:txBody>
          <a:bodyPr wrap="square" rtlCol="0">
            <a:spAutoFit/>
          </a:bodyPr>
          <a:lstStyle/>
          <a:p>
            <a:r>
              <a:rPr lang="de-DE" dirty="0" smtClean="0"/>
              <a:t>Mit diesem </a:t>
            </a:r>
            <a:r>
              <a:rPr lang="de-DE" dirty="0" err="1" smtClean="0"/>
              <a:t>Node</a:t>
            </a:r>
            <a:r>
              <a:rPr lang="de-DE" dirty="0" smtClean="0"/>
              <a:t> </a:t>
            </a:r>
            <a:r>
              <a:rPr lang="de-DE" dirty="0" err="1" smtClean="0"/>
              <a:t>Tree</a:t>
            </a:r>
            <a:r>
              <a:rPr lang="de-DE" dirty="0" smtClean="0"/>
              <a:t> wird gewährleistet, dass mehr Licht durchkommt als mit einem gewöhnlichen Glass </a:t>
            </a:r>
            <a:r>
              <a:rPr lang="de-DE" dirty="0" err="1" smtClean="0"/>
              <a:t>Shader</a:t>
            </a:r>
            <a:r>
              <a:rPr lang="de-DE" dirty="0" smtClean="0"/>
              <a:t>.</a:t>
            </a:r>
          </a:p>
          <a:p>
            <a:r>
              <a:rPr lang="de-DE" dirty="0" smtClean="0"/>
              <a:t>Oben wird der Faktor berechnet wann das Fenster transparent sein soll und wann es tatsächlich wie Glass reflektieren soll. </a:t>
            </a:r>
          </a:p>
          <a:p>
            <a:r>
              <a:rPr lang="de-DE" dirty="0" smtClean="0"/>
              <a:t>Dies wird in einem Mix </a:t>
            </a:r>
            <a:r>
              <a:rPr lang="de-DE" dirty="0" err="1" smtClean="0"/>
              <a:t>Shader</a:t>
            </a:r>
            <a:r>
              <a:rPr lang="de-DE" dirty="0" smtClean="0"/>
              <a:t> verbunden und an die Materialoberfläche weitergegeben.</a:t>
            </a:r>
            <a:endParaRPr lang="de-DE" dirty="0"/>
          </a:p>
        </p:txBody>
      </p:sp>
    </p:spTree>
    <p:extLst>
      <p:ext uri="{BB962C8B-B14F-4D97-AF65-F5344CB8AC3E}">
        <p14:creationId xmlns:p14="http://schemas.microsoft.com/office/powerpoint/2010/main" val="35469132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Vergleich: Erste und finale Bilder</a:t>
            </a:r>
            <a:endParaRPr lang="de-DE" dirty="0"/>
          </a:p>
        </p:txBody>
      </p:sp>
      <p:pic>
        <p:nvPicPr>
          <p:cNvPr id="6" name="Grafik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1524000"/>
            <a:ext cx="5790438" cy="3257121"/>
          </a:xfrm>
          <a:prstGeom prst="rect">
            <a:avLst/>
          </a:prstGeom>
        </p:spPr>
      </p:pic>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1547" y="3276600"/>
            <a:ext cx="6171438" cy="3471434"/>
          </a:xfrm>
          <a:prstGeom prst="rect">
            <a:avLst/>
          </a:prstGeom>
        </p:spPr>
      </p:pic>
      <p:sp>
        <p:nvSpPr>
          <p:cNvPr id="8" name="Textfeld 7"/>
          <p:cNvSpPr txBox="1"/>
          <p:nvPr/>
        </p:nvSpPr>
        <p:spPr>
          <a:xfrm>
            <a:off x="6248400" y="1524000"/>
            <a:ext cx="5715000" cy="646331"/>
          </a:xfrm>
          <a:prstGeom prst="rect">
            <a:avLst/>
          </a:prstGeom>
          <a:noFill/>
        </p:spPr>
        <p:txBody>
          <a:bodyPr wrap="square" rtlCol="0">
            <a:spAutoFit/>
          </a:bodyPr>
          <a:lstStyle/>
          <a:p>
            <a:r>
              <a:rPr lang="de-DE" dirty="0" smtClean="0">
                <a:sym typeface="Wingdings" panose="05000000000000000000" pitchFamily="2" charset="2"/>
              </a:rPr>
              <a:t> Zimmer sieht noch zu leer aus und erweckt nicht den Eindruck einer </a:t>
            </a:r>
            <a:r>
              <a:rPr lang="de-DE" dirty="0" err="1" smtClean="0">
                <a:sym typeface="Wingdings" panose="05000000000000000000" pitchFamily="2" charset="2"/>
              </a:rPr>
              <a:t>Apocalypse</a:t>
            </a:r>
            <a:endParaRPr lang="de-DE" dirty="0"/>
          </a:p>
        </p:txBody>
      </p:sp>
      <p:sp>
        <p:nvSpPr>
          <p:cNvPr id="9" name="Textfeld 8"/>
          <p:cNvSpPr txBox="1"/>
          <p:nvPr/>
        </p:nvSpPr>
        <p:spPr>
          <a:xfrm>
            <a:off x="227838" y="5638800"/>
            <a:ext cx="5715000" cy="923330"/>
          </a:xfrm>
          <a:prstGeom prst="rect">
            <a:avLst/>
          </a:prstGeom>
          <a:noFill/>
        </p:spPr>
        <p:txBody>
          <a:bodyPr wrap="square" rtlCol="0">
            <a:spAutoFit/>
          </a:bodyPr>
          <a:lstStyle/>
          <a:p>
            <a:r>
              <a:rPr lang="de-DE" dirty="0" smtClean="0"/>
              <a:t>Hier ist das Zimmer schön gefüllt und erweckt mehr den Eindruck eines verlassenen Ortes die Beleuchtung wirkt aber noch sehr eintönig                                                     </a:t>
            </a:r>
            <a:r>
              <a:rPr lang="de-DE" dirty="0" smtClean="0">
                <a:sym typeface="Wingdings" panose="05000000000000000000" pitchFamily="2" charset="2"/>
              </a:rPr>
              <a:t></a:t>
            </a:r>
            <a:endParaRPr lang="de-DE" dirty="0"/>
          </a:p>
        </p:txBody>
      </p:sp>
    </p:spTree>
    <p:extLst>
      <p:ext uri="{BB962C8B-B14F-4D97-AF65-F5344CB8AC3E}">
        <p14:creationId xmlns:p14="http://schemas.microsoft.com/office/powerpoint/2010/main" val="39825702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152401"/>
            <a:ext cx="5825066" cy="3276600"/>
          </a:xfrm>
          <a:prstGeom prst="rect">
            <a:avLst/>
          </a:prstGeom>
        </p:spPr>
      </p:pic>
      <p:pic>
        <p:nvPicPr>
          <p:cNvPr id="4" name="Grafik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7466" y="3338512"/>
            <a:ext cx="6061372" cy="3409522"/>
          </a:xfrm>
          <a:prstGeom prst="rect">
            <a:avLst/>
          </a:prstGeom>
        </p:spPr>
      </p:pic>
      <p:sp>
        <p:nvSpPr>
          <p:cNvPr id="5" name="Textfeld 4"/>
          <p:cNvSpPr txBox="1"/>
          <p:nvPr/>
        </p:nvSpPr>
        <p:spPr>
          <a:xfrm>
            <a:off x="6074833" y="152401"/>
            <a:ext cx="5866638" cy="923330"/>
          </a:xfrm>
          <a:prstGeom prst="rect">
            <a:avLst/>
          </a:prstGeom>
          <a:noFill/>
        </p:spPr>
        <p:txBody>
          <a:bodyPr wrap="square" rtlCol="0">
            <a:spAutoFit/>
          </a:bodyPr>
          <a:lstStyle/>
          <a:p>
            <a:r>
              <a:rPr lang="de-DE" dirty="0" smtClean="0">
                <a:sym typeface="Wingdings" panose="05000000000000000000" pitchFamily="2" charset="2"/>
              </a:rPr>
              <a:t> Schöne und dynamische Beleuchtung, dank </a:t>
            </a:r>
            <a:r>
              <a:rPr lang="de-DE" dirty="0" err="1" smtClean="0">
                <a:sym typeface="Wingdings" panose="05000000000000000000" pitchFamily="2" charset="2"/>
              </a:rPr>
              <a:t>HDRi</a:t>
            </a:r>
            <a:r>
              <a:rPr lang="de-DE" dirty="0" smtClean="0">
                <a:sym typeface="Wingdings" panose="05000000000000000000" pitchFamily="2" charset="2"/>
              </a:rPr>
              <a:t> und einem Dynamic Sky Add On. Jedoch passt die Farbe nicht zu einer abendlichen Szene da es noch zu bläulich ist</a:t>
            </a:r>
            <a:endParaRPr lang="de-DE" dirty="0"/>
          </a:p>
        </p:txBody>
      </p:sp>
      <p:sp>
        <p:nvSpPr>
          <p:cNvPr id="6" name="Textfeld 5"/>
          <p:cNvSpPr txBox="1"/>
          <p:nvPr/>
        </p:nvSpPr>
        <p:spPr>
          <a:xfrm>
            <a:off x="239279" y="5943600"/>
            <a:ext cx="5714238" cy="646331"/>
          </a:xfrm>
          <a:prstGeom prst="rect">
            <a:avLst/>
          </a:prstGeom>
          <a:noFill/>
        </p:spPr>
        <p:txBody>
          <a:bodyPr wrap="square" rtlCol="0">
            <a:spAutoFit/>
          </a:bodyPr>
          <a:lstStyle/>
          <a:p>
            <a:r>
              <a:rPr lang="de-DE" dirty="0" smtClean="0"/>
              <a:t>Hier ist nochmal das selbe nur mit etwas mehr rötlicher Farbe die noch dem Licht hinzugefügt wurde                 </a:t>
            </a:r>
            <a:r>
              <a:rPr lang="de-DE" dirty="0" smtClean="0">
                <a:sym typeface="Wingdings" panose="05000000000000000000" pitchFamily="2" charset="2"/>
              </a:rPr>
              <a:t></a:t>
            </a:r>
            <a:endParaRPr lang="de-DE" dirty="0"/>
          </a:p>
        </p:txBody>
      </p:sp>
    </p:spTree>
    <p:extLst>
      <p:ext uri="{BB962C8B-B14F-4D97-AF65-F5344CB8AC3E}">
        <p14:creationId xmlns:p14="http://schemas.microsoft.com/office/powerpoint/2010/main" val="192635388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OfficeLight_16x9</Template>
  <TotalTime>0</TotalTime>
  <Words>1065</Words>
  <Application>Microsoft Office PowerPoint</Application>
  <PresentationFormat>Breitbild</PresentationFormat>
  <Paragraphs>70</Paragraphs>
  <Slides>20</Slides>
  <Notes>1</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20</vt:i4>
      </vt:variant>
    </vt:vector>
  </HeadingPairs>
  <TitlesOfParts>
    <vt:vector size="25" baseType="lpstr">
      <vt:lpstr>Arial</vt:lpstr>
      <vt:lpstr>Calibri</vt:lpstr>
      <vt:lpstr>Calibri Light</vt:lpstr>
      <vt:lpstr>Wingdings</vt:lpstr>
      <vt:lpstr>Office Theme</vt:lpstr>
      <vt:lpstr>Dawn of Doom</vt:lpstr>
      <vt:lpstr>Inhalt</vt:lpstr>
      <vt:lpstr>Größte Herausforderungen </vt:lpstr>
      <vt:lpstr>PowerPoint-Präsentation</vt:lpstr>
      <vt:lpstr>PowerPoint-Präsentation</vt:lpstr>
      <vt:lpstr>Probleme mit dem Glass Shader</vt:lpstr>
      <vt:lpstr>Lösung</vt:lpstr>
      <vt:lpstr>Vergleich: Erste und finale Bilder</vt:lpstr>
      <vt:lpstr>PowerPoint-Präsentation</vt:lpstr>
      <vt:lpstr>PowerPoint-Präsentation</vt:lpstr>
      <vt:lpstr>PowerPoint-Präsentation</vt:lpstr>
      <vt:lpstr>PowerPoint-Präsentation</vt:lpstr>
      <vt:lpstr>Unsere Ü-Ei Figuren</vt:lpstr>
      <vt:lpstr>Zeitplanung</vt:lpstr>
      <vt:lpstr>Beleuchtung</vt:lpstr>
      <vt:lpstr>Lessons Learned</vt:lpstr>
      <vt:lpstr>PowerPoint-Präsentation</vt:lpstr>
      <vt:lpstr>Anhang</vt:lpstr>
      <vt:lpstr>PowerPoint-Präsentation</vt:lpstr>
      <vt:lpstr>Originalfassung der Planungspräsentation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Mathias Glab</dc:creator>
  <cp:lastModifiedBy>Mathias Glab</cp:lastModifiedBy>
  <cp:revision>71</cp:revision>
  <dcterms:created xsi:type="dcterms:W3CDTF">2015-12-10T09:16:08Z</dcterms:created>
  <dcterms:modified xsi:type="dcterms:W3CDTF">2015-12-11T13:23:45Z</dcterms:modified>
</cp:coreProperties>
</file>

<file path=docProps/thumbnail.jpeg>
</file>